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8"/>
  </p:notesMasterIdLst>
  <p:handoutMasterIdLst>
    <p:handoutMasterId r:id="rId19"/>
  </p:handoutMasterIdLst>
  <p:sldIdLst>
    <p:sldId id="446" r:id="rId5"/>
    <p:sldId id="447" r:id="rId6"/>
    <p:sldId id="455" r:id="rId7"/>
    <p:sldId id="449" r:id="rId8"/>
    <p:sldId id="456" r:id="rId9"/>
    <p:sldId id="454" r:id="rId10"/>
    <p:sldId id="441" r:id="rId11"/>
    <p:sldId id="457" r:id="rId12"/>
    <p:sldId id="453" r:id="rId13"/>
    <p:sldId id="433" r:id="rId14"/>
    <p:sldId id="434" r:id="rId15"/>
    <p:sldId id="443" r:id="rId16"/>
    <p:sldId id="25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2/6/2026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2/6/2026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43F26F-627A-20DB-2E17-893D878F41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A8FCDB-0B03-E4C7-20DA-621F64E903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1EBF5D-3BEC-BF53-07D9-284CE1A565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2EC81-B153-ABC4-417F-281943B141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511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600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92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2/6/2026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2/6/2026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2/6/2026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2/6/2026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  <p:sldLayoutId id="214748373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4525"/>
            <a:ext cx="6581554" cy="1960774"/>
          </a:xfrm>
        </p:spPr>
        <p:txBody>
          <a:bodyPr anchor="t" anchorCtr="0">
            <a:normAutofit/>
          </a:bodyPr>
          <a:lstStyle/>
          <a:p>
            <a:r>
              <a:rPr lang="en-US" sz="3200" dirty="0">
                <a:latin typeface="Baskerville Old Face" panose="02020602080505020303" pitchFamily="18" charset="0"/>
              </a:rPr>
              <a:t>Google Search Trends Analysis &amp; Prediction </a:t>
            </a:r>
            <a:br>
              <a:rPr lang="en-US" sz="3200" dirty="0">
                <a:latin typeface="Baskerville Old Face" panose="02020602080505020303" pitchFamily="18" charset="0"/>
              </a:rPr>
            </a:br>
            <a:r>
              <a:rPr lang="en-US" sz="3200" dirty="0">
                <a:latin typeface="Baskerville Old Face" panose="02020602080505020303" pitchFamily="18" charset="0"/>
              </a:rPr>
              <a:t>using ML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45551D-FB10-E893-FEFF-5BCABE76C2ED}"/>
              </a:ext>
            </a:extLst>
          </p:cNvPr>
          <p:cNvSpPr txBox="1"/>
          <p:nvPr/>
        </p:nvSpPr>
        <p:spPr>
          <a:xfrm>
            <a:off x="8757500" y="5328499"/>
            <a:ext cx="259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Megha M</a:t>
            </a:r>
          </a:p>
          <a:p>
            <a:r>
              <a:rPr lang="en-IN" b="1" i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DS 2025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B7E446-F197-B328-CC89-7A31F5B1A6AE}"/>
              </a:ext>
            </a:extLst>
          </p:cNvPr>
          <p:cNvSpPr txBox="1"/>
          <p:nvPr/>
        </p:nvSpPr>
        <p:spPr>
          <a:xfrm>
            <a:off x="3009508" y="3015734"/>
            <a:ext cx="61698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933254"/>
          </a:xfrm>
        </p:spPr>
        <p:txBody>
          <a:bodyPr/>
          <a:lstStyle/>
          <a:p>
            <a:r>
              <a:rPr lang="en-IN" dirty="0"/>
              <a:t>Why Random Forest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847654"/>
            <a:ext cx="5202936" cy="4807670"/>
          </a:xfrm>
        </p:spPr>
        <p:txBody>
          <a:bodyPr/>
          <a:lstStyle/>
          <a:p>
            <a:r>
              <a:rPr lang="en-US" sz="1600" dirty="0"/>
              <a:t>Lowest RMSE (2666.74)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Best numeric accuracy on unseen test data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Minimizes prediction errors in search volume magnitude</a:t>
            </a:r>
          </a:p>
          <a:p>
            <a:r>
              <a:rPr lang="en-US" sz="1600" dirty="0"/>
              <a:t>Competitive MAE (1843.48)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Lower than Linear Regression (1896.86)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More robust to outliers than other ensemble methods</a:t>
            </a:r>
          </a:p>
          <a:p>
            <a:r>
              <a:rPr lang="en-US" sz="1600" dirty="0"/>
              <a:t>Ensemble Strength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200 trees reduce individual tree overfitting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Captures feature interactions that linear models miss</a:t>
            </a:r>
          </a:p>
          <a:p>
            <a:r>
              <a:rPr lang="en-US" sz="1600" dirty="0"/>
              <a:t>Non-Linear Capability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Handles complex relationships between temporal features and search volume.</a:t>
            </a:r>
          </a:p>
        </p:txBody>
      </p:sp>
      <p:pic>
        <p:nvPicPr>
          <p:cNvPr id="7" name="Picture Placeholder 6" descr="Picture of a spiral staircase">
            <a:extLst>
              <a:ext uri="{FF2B5EF4-FFF2-40B4-BE49-F238E27FC236}">
                <a16:creationId xmlns:a16="http://schemas.microsoft.com/office/drawing/2014/main" id="{4176E307-8C2F-4787-9905-7583953AA81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" b="9"/>
          <a:stretch/>
        </p:blipFill>
        <p:spPr>
          <a:xfrm>
            <a:off x="6997700" y="914400"/>
            <a:ext cx="4333875" cy="5092700"/>
          </a:xfrm>
        </p:spPr>
      </p:pic>
    </p:spTree>
    <p:extLst>
      <p:ext uri="{BB962C8B-B14F-4D97-AF65-F5344CB8AC3E}">
        <p14:creationId xmlns:p14="http://schemas.microsoft.com/office/powerpoint/2010/main" val="2943388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>
            <a:normAutofit fontScale="90000"/>
          </a:bodyPr>
          <a:lstStyle/>
          <a:p>
            <a:r>
              <a:rPr lang="en-IN" dirty="0"/>
              <a:t>DASHBOARD INSIGHTS</a:t>
            </a:r>
            <a:br>
              <a:rPr lang="en-IN" dirty="0"/>
            </a:b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544105"/>
            <a:ext cx="3465576" cy="3988669"/>
          </a:xfrm>
        </p:spPr>
        <p:txBody>
          <a:bodyPr/>
          <a:lstStyle/>
          <a:p>
            <a:r>
              <a:rPr lang="en-US" sz="1400" b="1" dirty="0"/>
              <a:t>Dashboard Highlights</a:t>
            </a:r>
            <a:endParaRPr lang="en-US" sz="1400" dirty="0"/>
          </a:p>
          <a:p>
            <a:r>
              <a:rPr lang="en-US" sz="1400" dirty="0"/>
              <a:t>Total Search Volume: </a:t>
            </a:r>
            <a:r>
              <a:rPr lang="en-US" sz="1400" b="1" dirty="0"/>
              <a:t>461M</a:t>
            </a:r>
            <a:endParaRPr lang="en-US" sz="1400" dirty="0"/>
          </a:p>
          <a:p>
            <a:r>
              <a:rPr lang="en-US" sz="1400" dirty="0"/>
              <a:t>Avg Daily Volume: </a:t>
            </a:r>
            <a:r>
              <a:rPr lang="en-US" sz="1400" b="1" dirty="0"/>
              <a:t>27.5K</a:t>
            </a:r>
            <a:endParaRPr lang="en-US" sz="1400" dirty="0"/>
          </a:p>
          <a:p>
            <a:r>
              <a:rPr lang="en-US" sz="1400" dirty="0"/>
              <a:t>Categories Tracked: </a:t>
            </a:r>
            <a:r>
              <a:rPr lang="en-US" sz="1400" b="1" dirty="0"/>
              <a:t>212</a:t>
            </a:r>
            <a:endParaRPr lang="en-US" sz="1400" dirty="0"/>
          </a:p>
          <a:p>
            <a:r>
              <a:rPr lang="en-US" sz="1400" dirty="0"/>
              <a:t>Peak Volume: </a:t>
            </a:r>
            <a:r>
              <a:rPr lang="en-US" sz="1400" b="1" dirty="0"/>
              <a:t>10M</a:t>
            </a:r>
            <a:endParaRPr lang="en-US" sz="1400" dirty="0"/>
          </a:p>
          <a:p>
            <a:r>
              <a:rPr lang="en-US" sz="1400" b="1" dirty="0"/>
              <a:t>Key Insights</a:t>
            </a:r>
            <a:endParaRPr lang="en-US" sz="1400" dirty="0"/>
          </a:p>
          <a:p>
            <a:pPr algn="just"/>
            <a:r>
              <a:rPr lang="en-US" sz="1400" dirty="0"/>
              <a:t>Event-driven spikes dominate trends</a:t>
            </a:r>
          </a:p>
          <a:p>
            <a:pPr algn="just"/>
            <a:r>
              <a:rPr lang="en-US" sz="1400" dirty="0"/>
              <a:t>Certain weekdays outperform others</a:t>
            </a:r>
          </a:p>
          <a:p>
            <a:pPr algn="just"/>
            <a:r>
              <a:rPr lang="en-US" sz="1400" dirty="0"/>
              <a:t>Growth % is the strongest early signal</a:t>
            </a:r>
          </a:p>
          <a:p>
            <a:pPr algn="just"/>
            <a:r>
              <a:rPr lang="en-US" sz="1400" dirty="0"/>
              <a:t>Few categories drive majority volume</a:t>
            </a:r>
          </a:p>
        </p:txBody>
      </p:sp>
      <p:pic>
        <p:nvPicPr>
          <p:cNvPr id="10" name="Picture Placeholder 5" descr="Close up of white flower on black background">
            <a:extLst>
              <a:ext uri="{FF2B5EF4-FFF2-40B4-BE49-F238E27FC236}">
                <a16:creationId xmlns:a16="http://schemas.microsoft.com/office/drawing/2014/main" id="{025F302E-F817-4901-88E0-088AAEB6D59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178" b="17178"/>
          <a:stretch/>
        </p:blipFill>
        <p:spPr>
          <a:xfrm>
            <a:off x="4708525" y="960438"/>
            <a:ext cx="6575425" cy="5075237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CBBA5A-6425-A605-A11A-0B3D3F714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172" y="325227"/>
            <a:ext cx="8267307" cy="620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7D823E-45F8-4F3B-90EB-782ED1EA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225" y="2569464"/>
            <a:ext cx="2908170" cy="1179576"/>
          </a:xfrm>
        </p:spPr>
        <p:txBody>
          <a:bodyPr anchor="b" anchorCtr="0">
            <a:normAutofit/>
          </a:bodyPr>
          <a:lstStyle/>
          <a:p>
            <a:r>
              <a:rPr lang="en-IN" dirty="0"/>
              <a:t>CONCLUSION 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4F94609-D612-4490-E06F-9A3135C99881}"/>
              </a:ext>
            </a:extLst>
          </p:cNvPr>
          <p:cNvSpPr txBox="1"/>
          <p:nvPr/>
        </p:nvSpPr>
        <p:spPr>
          <a:xfrm>
            <a:off x="3044858" y="405352"/>
            <a:ext cx="89596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Built an end-to-end ML pipeline (data → preprocessing → modeling → deployment)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Compared four regression models; selected optimal ensemble method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Engineered temporal and categorical features from raw data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Validated on chronological test set (realistic future scenarios)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Deployed production-ready artifacts (serialized models)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Created interactive Power BI dashboard for stakeholder insights</a:t>
            </a:r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A8D9757-08BF-BFA9-9C70-4EDACECB9C17}"/>
              </a:ext>
            </a:extLst>
          </p:cNvPr>
          <p:cNvSpPr txBox="1"/>
          <p:nvPr/>
        </p:nvSpPr>
        <p:spPr>
          <a:xfrm>
            <a:off x="3044858" y="2482330"/>
            <a:ext cx="732059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Non-Linear Relationships Dominate</a:t>
            </a:r>
          </a:p>
          <a:p>
            <a:pPr algn="just"/>
            <a:r>
              <a:rPr lang="en-US" dirty="0"/>
              <a:t>Random Forest (RMSE: 2666.74) outperforms Linear Regression</a:t>
            </a:r>
          </a:p>
          <a:p>
            <a:pPr algn="just"/>
            <a:r>
              <a:rPr lang="en-US" dirty="0"/>
              <a:t>Search volume behavior is complex; simple linear models insufficient</a:t>
            </a:r>
          </a:p>
          <a:p>
            <a:endParaRPr lang="en-US" dirty="0"/>
          </a:p>
          <a:p>
            <a:r>
              <a:rPr lang="en-IN" b="1" dirty="0"/>
              <a:t>Temporal Features Highly Predictive</a:t>
            </a:r>
          </a:p>
          <a:p>
            <a:r>
              <a:rPr lang="en-US" dirty="0"/>
              <a:t>Tuesday/Saturday show 2x volume of Wednesday</a:t>
            </a:r>
          </a:p>
          <a:p>
            <a:endParaRPr lang="en-IN" b="1" dirty="0"/>
          </a:p>
          <a:p>
            <a:r>
              <a:rPr lang="en-US" b="1" dirty="0"/>
              <a:t>Category-Specific Strategies Needed</a:t>
            </a:r>
          </a:p>
          <a:p>
            <a:r>
              <a:rPr lang="en-US" dirty="0"/>
              <a:t>Sports/Politics dominate (~45% combined)</a:t>
            </a:r>
          </a:p>
          <a:p>
            <a:r>
              <a:rPr lang="en-US" dirty="0"/>
              <a:t>Different categories show differential patterns</a:t>
            </a:r>
          </a:p>
          <a:p>
            <a:r>
              <a:rPr lang="en-US" dirty="0"/>
              <a:t>Implication: One-size-fits-all approaches ineffective</a:t>
            </a:r>
          </a:p>
          <a:p>
            <a:endParaRPr lang="en-IN" b="1" dirty="0"/>
          </a:p>
          <a:p>
            <a:r>
              <a:rPr lang="en-IN" b="1" dirty="0"/>
              <a:t>Business Impact</a:t>
            </a:r>
          </a:p>
          <a:p>
            <a:pPr algn="just"/>
            <a:r>
              <a:rPr lang="en-US" dirty="0"/>
              <a:t>Allocate budgets to high-volume categories (Sports 25%, Politics 20%)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29416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3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31597" y="2526384"/>
            <a:ext cx="412627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4800" b="1">
                <a:solidFill>
                  <a:srgbClr val="282828"/>
                </a:solidFill>
                <a:latin typeface="Segoe UI"/>
              </a:defRPr>
            </a:pPr>
            <a:r>
              <a:rPr sz="4800" dirty="0"/>
              <a:t>THANK YOU</a:t>
            </a:r>
          </a:p>
          <a:p>
            <a:pPr algn="l">
              <a:defRPr sz="1800">
                <a:solidFill>
                  <a:srgbClr val="5A5A5A"/>
                </a:solidFill>
                <a:latin typeface="Segoe UI"/>
              </a:defRPr>
            </a:pPr>
            <a:r>
              <a:rPr dirty="0"/>
              <a:t>Questions &amp; Discussion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539060" y="1280160"/>
            <a:ext cx="1143000" cy="1143000"/>
          </a:xfrm>
          <a:prstGeom prst="rect">
            <a:avLst/>
          </a:prstGeom>
          <a:solidFill>
            <a:srgbClr val="D67A7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994087" y="1280160"/>
            <a:ext cx="1143000" cy="1143000"/>
          </a:xfrm>
          <a:prstGeom prst="rect">
            <a:avLst/>
          </a:prstGeom>
          <a:solidFill>
            <a:srgbClr val="666C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9449114" y="1280160"/>
            <a:ext cx="1143000" cy="1143000"/>
          </a:xfrm>
          <a:prstGeom prst="rect">
            <a:avLst/>
          </a:prstGeom>
          <a:solidFill>
            <a:srgbClr val="B89B7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10904141" y="1293593"/>
            <a:ext cx="1143000" cy="1143000"/>
          </a:xfrm>
          <a:prstGeom prst="rect">
            <a:avLst/>
          </a:prstGeom>
          <a:solidFill>
            <a:srgbClr val="DE5A8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539060" y="2708196"/>
            <a:ext cx="1143000" cy="1143000"/>
          </a:xfrm>
          <a:prstGeom prst="rect">
            <a:avLst/>
          </a:prstGeom>
          <a:solidFill>
            <a:srgbClr val="ECA0B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994087" y="2712736"/>
            <a:ext cx="1143000" cy="1143000"/>
          </a:xfrm>
          <a:prstGeom prst="rect">
            <a:avLst/>
          </a:prstGeom>
          <a:solidFill>
            <a:srgbClr val="E84E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9449114" y="2743200"/>
            <a:ext cx="1143000" cy="1143000"/>
          </a:xfrm>
          <a:prstGeom prst="rect">
            <a:avLst/>
          </a:prstGeom>
          <a:solidFill>
            <a:srgbClr val="F2C6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10918278" y="2708196"/>
            <a:ext cx="1143000" cy="1143000"/>
          </a:xfrm>
          <a:prstGeom prst="rect">
            <a:avLst/>
          </a:prstGeom>
          <a:solidFill>
            <a:srgbClr val="87A8A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>
            <a:extLst>
              <a:ext uri="{FF2B5EF4-FFF2-40B4-BE49-F238E27FC236}">
                <a16:creationId xmlns:a16="http://schemas.microsoft.com/office/drawing/2014/main" id="{8C1A64BB-92C4-44CC-9AB7-8416F1B9BF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>
              <a:alpha val="7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/>
          <a:lstStyle/>
          <a:p>
            <a:r>
              <a:rPr lang="en-IN" b="1" dirty="0"/>
              <a:t>Introduction</a:t>
            </a:r>
            <a:endParaRPr lang="en-US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0705" y="2240280"/>
            <a:ext cx="7263447" cy="4197096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Understanding trending search patterns is crucial for digital marketing, product development, and user engagement strategies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Google Trends provides real-time data on what users are searching for globally and regionally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Predicting search volume helps businesses allocate resources, plan campaigns, and anticipate market demand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Analyzing search trends helps in: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Early trend identification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Demand forecasting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Public awareness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F5A11-8218-86F9-DA39-28A9ACC0F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>
            <a:extLst>
              <a:ext uri="{FF2B5EF4-FFF2-40B4-BE49-F238E27FC236}">
                <a16:creationId xmlns:a16="http://schemas.microsoft.com/office/drawing/2014/main" id="{C1E207B6-05B3-8537-8901-C5E8CF94D4F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7F8DD419-1383-3B07-93AC-6367DCDB7D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>
              <a:alpha val="7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9AC9806-7CD1-F25D-3193-98685D25AF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0705" y="1310326"/>
            <a:ext cx="7263447" cy="4138367"/>
          </a:xfrm>
        </p:spPr>
        <p:txBody>
          <a:bodyPr/>
          <a:lstStyle/>
          <a:p>
            <a:r>
              <a:rPr lang="en-IN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Real-World Application:</a:t>
            </a:r>
          </a:p>
          <a:p>
            <a:endParaRPr lang="en-IN" b="1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Marketing teams can predict campaign visibility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1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Content creators can time publication for maximum reach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1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E-commerce platforms can optimize inventory based on predicted demand spikes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1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Advertisers can allocate budgets more efficiently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77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569464"/>
            <a:ext cx="2898743" cy="1179576"/>
          </a:xfrm>
        </p:spPr>
        <p:txBody>
          <a:bodyPr>
            <a:normAutofit/>
          </a:bodyPr>
          <a:lstStyle/>
          <a:p>
            <a:r>
              <a:rPr lang="en-IN" dirty="0"/>
              <a:t>Problem Statement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5F69101-505F-E08D-FE62-E3E56001A54D}"/>
              </a:ext>
            </a:extLst>
          </p:cNvPr>
          <p:cNvSpPr txBox="1"/>
          <p:nvPr/>
        </p:nvSpPr>
        <p:spPr>
          <a:xfrm>
            <a:off x="3761294" y="3246690"/>
            <a:ext cx="721150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The goal is to analyze, predict, and extract insights from Google search trends using machine learning to enable data-driven decision-making for marketing, content, and product strategies.</a:t>
            </a:r>
            <a:endParaRPr lang="en-IN" b="1" dirty="0"/>
          </a:p>
          <a:p>
            <a:pPr algn="just"/>
            <a:endParaRPr lang="en-US" b="1" dirty="0"/>
          </a:p>
          <a:p>
            <a:pPr algn="just"/>
            <a:r>
              <a:rPr lang="en-US" dirty="0"/>
              <a:t>Scope</a:t>
            </a:r>
            <a:r>
              <a:rPr lang="en-US" b="1" dirty="0"/>
              <a:t>: </a:t>
            </a:r>
            <a:r>
              <a:rPr lang="en-US" dirty="0"/>
              <a:t>Build a predictive machine learning model to forecast search volume based on historical trending data in the United States (Sept–Dec 2025).</a:t>
            </a:r>
            <a:endParaRPr 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247199C-14E8-F44C-E139-FE22E98BDFCB}"/>
              </a:ext>
            </a:extLst>
          </p:cNvPr>
          <p:cNvSpPr txBox="1"/>
          <p:nvPr/>
        </p:nvSpPr>
        <p:spPr>
          <a:xfrm>
            <a:off x="3761295" y="1291472"/>
            <a:ext cx="72115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algn="just"/>
            <a:r>
              <a:rPr lang="en-US" dirty="0"/>
              <a:t>Can we predict search volume using historical trend data and feature patterns?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Yes, End-to-end ML workflow for predicting search volume trends through feature engineering and ensemble modeling.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5E90C2-8ABD-8301-AA36-491B615E1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5AF176-CF61-F803-0D62-3D3B9AB36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569464"/>
            <a:ext cx="2898743" cy="1179576"/>
          </a:xfrm>
        </p:spPr>
        <p:txBody>
          <a:bodyPr>
            <a:normAutofit/>
          </a:bodyPr>
          <a:lstStyle/>
          <a:p>
            <a:r>
              <a:rPr lang="en-IN" dirty="0"/>
              <a:t>OBJECTIVES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631A50-F617-ACEE-ADF6-7A02772F8A7B}"/>
              </a:ext>
            </a:extLst>
          </p:cNvPr>
          <p:cNvSpPr txBox="1"/>
          <p:nvPr/>
        </p:nvSpPr>
        <p:spPr>
          <a:xfrm>
            <a:off x="3761294" y="3246690"/>
            <a:ext cx="721150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Build and compare multiple regression models for search volume prediction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Evaluate model performance using metrics like (RMSE, MAE, R²)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Select the best-performing model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dirty="0"/>
              <a:t>Deliver reusable, interpretable forecasting framework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50C5B7-65C3-D727-3222-D869E238CCEA}"/>
              </a:ext>
            </a:extLst>
          </p:cNvPr>
          <p:cNvSpPr txBox="1"/>
          <p:nvPr/>
        </p:nvSpPr>
        <p:spPr>
          <a:xfrm>
            <a:off x="3761295" y="1291472"/>
            <a:ext cx="72115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Analyze, preprocess and clean time-series trend data while maintaining temporal integrity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/>
              <a:t>Build and compare multiple regression models for search volume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18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49774F-998E-2A49-B7AE-534F57580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86F70E-E604-4949-6954-B45712D4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569464"/>
            <a:ext cx="2898743" cy="1179576"/>
          </a:xfrm>
        </p:spPr>
        <p:txBody>
          <a:bodyPr>
            <a:normAutofit fontScale="90000"/>
          </a:bodyPr>
          <a:lstStyle/>
          <a:p>
            <a:r>
              <a:rPr lang="en-IN" dirty="0"/>
              <a:t>Exploratory Data Analysis (EDA)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7A76415-5A03-678F-2B7B-60C624A4C0F2}"/>
              </a:ext>
            </a:extLst>
          </p:cNvPr>
          <p:cNvSpPr txBox="1"/>
          <p:nvPr/>
        </p:nvSpPr>
        <p:spPr>
          <a:xfrm>
            <a:off x="3761294" y="199703"/>
            <a:ext cx="7211505" cy="452431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endParaRPr lang="en-IN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Understand temporal patterns and seasonality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Identify relationships between features and target variable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Detect anomalies and validate data quality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/>
            <a:r>
              <a:rPr lang="en-IN" b="1" dirty="0"/>
              <a:t>Temporal Patterns</a:t>
            </a:r>
            <a:endParaRPr lang="en-IN" dirty="0"/>
          </a:p>
          <a:p>
            <a:pPr algn="just"/>
            <a:r>
              <a:rPr lang="en-IN" dirty="0"/>
              <a:t>Daily fluctuations with sharp event-driven spikes</a:t>
            </a:r>
          </a:p>
          <a:p>
            <a:pPr algn="just"/>
            <a:r>
              <a:rPr lang="en-IN" dirty="0"/>
              <a:t>Monthly &amp; weekday-level variations</a:t>
            </a:r>
          </a:p>
          <a:p>
            <a:pPr algn="just"/>
            <a:r>
              <a:rPr lang="en-IN" dirty="0"/>
              <a:t>Tuesdays &amp; Saturdays show higher volume</a:t>
            </a:r>
          </a:p>
          <a:p>
            <a:pPr algn="just"/>
            <a:endParaRPr lang="en-IN" b="1" dirty="0"/>
          </a:p>
          <a:p>
            <a:pPr algn="just"/>
            <a:r>
              <a:rPr lang="en-IN" b="1" dirty="0"/>
              <a:t>Feature Relationships</a:t>
            </a:r>
            <a:endParaRPr lang="en-IN" dirty="0"/>
          </a:p>
          <a:p>
            <a:r>
              <a:rPr lang="en-IN" dirty="0"/>
              <a:t>Search Volume ↔ Increase % → </a:t>
            </a:r>
            <a:r>
              <a:rPr lang="en-IN" b="1" dirty="0"/>
              <a:t>Moderate positive correlation (0.40)</a:t>
            </a:r>
            <a:endParaRPr lang="en-IN" dirty="0"/>
          </a:p>
          <a:p>
            <a:pPr algn="just"/>
            <a:r>
              <a:rPr lang="en-IN" dirty="0"/>
              <a:t>Non-linear temporal interactions observed</a:t>
            </a:r>
          </a:p>
          <a:p>
            <a:pPr algn="just"/>
            <a:r>
              <a:rPr lang="en-IN" dirty="0"/>
              <a:t>Categories show distinct volume behaviours</a:t>
            </a:r>
          </a:p>
          <a:p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0DCF52-BA24-8E80-DFA6-18DA5D46DB08}"/>
              </a:ext>
            </a:extLst>
          </p:cNvPr>
          <p:cNvSpPr txBox="1"/>
          <p:nvPr/>
        </p:nvSpPr>
        <p:spPr>
          <a:xfrm>
            <a:off x="3761294" y="4516656"/>
            <a:ext cx="72115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b="1" dirty="0"/>
              <a:t>Category Distribution</a:t>
            </a:r>
            <a:endParaRPr lang="en-IN" dirty="0"/>
          </a:p>
          <a:p>
            <a:pPr algn="just"/>
            <a:r>
              <a:rPr lang="en-IN" dirty="0"/>
              <a:t>Sports: ~25%</a:t>
            </a:r>
          </a:p>
          <a:p>
            <a:pPr algn="just"/>
            <a:r>
              <a:rPr lang="en-IN" dirty="0"/>
              <a:t>Politics: ~20%</a:t>
            </a:r>
          </a:p>
          <a:p>
            <a:pPr algn="just"/>
            <a:r>
              <a:rPr lang="en-IN" dirty="0"/>
              <a:t>Entertainment: ~18%</a:t>
            </a:r>
          </a:p>
          <a:p>
            <a:pPr algn="just"/>
            <a:r>
              <a:rPr lang="en-IN" dirty="0"/>
              <a:t>Others: ~37%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2563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7D823E-45F8-4F3B-90EB-782ED1EAE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569464"/>
            <a:ext cx="3619501" cy="1179576"/>
          </a:xfrm>
        </p:spPr>
        <p:txBody>
          <a:bodyPr anchor="b" anchorCtr="0"/>
          <a:lstStyle/>
          <a:p>
            <a:r>
              <a:rPr lang="en-US" dirty="0"/>
              <a:t>charts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F42567A-11F0-14C7-EDE6-E2E8C9234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971" y="3296912"/>
            <a:ext cx="5099901" cy="296527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06EE246-8C73-FF6A-8C83-2C886D083E42}"/>
              </a:ext>
            </a:extLst>
          </p:cNvPr>
          <p:cNvSpPr txBox="1"/>
          <p:nvPr/>
        </p:nvSpPr>
        <p:spPr>
          <a:xfrm>
            <a:off x="3792971" y="1076583"/>
            <a:ext cx="57125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Search Volume Over Time (Time-Series Plot)</a:t>
            </a:r>
          </a:p>
          <a:p>
            <a:r>
              <a:rPr lang="en-US" dirty="0"/>
              <a:t>X-axis: Date (Sept 15 – Dec 15, 2025)</a:t>
            </a:r>
          </a:p>
          <a:p>
            <a:r>
              <a:rPr lang="en-US" dirty="0"/>
              <a:t>Y-axis: Search Volume (0 – 10,000)</a:t>
            </a:r>
          </a:p>
          <a:p>
            <a:r>
              <a:rPr lang="en-US" dirty="0"/>
              <a:t>Visual: Blue area chart with prominent peaks</a:t>
            </a:r>
          </a:p>
          <a:p>
            <a:r>
              <a:rPr lang="en-US" dirty="0"/>
              <a:t>Insight: Event-driven spikes dominate; baseline varies by season</a:t>
            </a:r>
          </a:p>
        </p:txBody>
      </p:sp>
    </p:spTree>
    <p:extLst>
      <p:ext uri="{BB962C8B-B14F-4D97-AF65-F5344CB8AC3E}">
        <p14:creationId xmlns:p14="http://schemas.microsoft.com/office/powerpoint/2010/main" val="2378376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7EF0C-FEC6-A913-F3C8-F2B14797E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CA5CBA-6D6D-F545-248B-1CAF7489F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569464"/>
            <a:ext cx="3619501" cy="1179576"/>
          </a:xfrm>
        </p:spPr>
        <p:txBody>
          <a:bodyPr anchor="b" anchorCtr="0"/>
          <a:lstStyle/>
          <a:p>
            <a:r>
              <a:rPr lang="en-US" dirty="0"/>
              <a:t>charts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91E9BDB-EED0-675A-75B0-9BADADDCC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5306" y="3159252"/>
            <a:ext cx="5099900" cy="305185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441D4E7-4A55-08A4-2E9A-67DFDB1F2A83}"/>
              </a:ext>
            </a:extLst>
          </p:cNvPr>
          <p:cNvSpPr txBox="1"/>
          <p:nvPr/>
        </p:nvSpPr>
        <p:spPr>
          <a:xfrm>
            <a:off x="3925306" y="466531"/>
            <a:ext cx="54962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Feature Correlation Heatmap</a:t>
            </a:r>
          </a:p>
          <a:p>
            <a:r>
              <a:rPr lang="en-IN" dirty="0"/>
              <a:t>Red zones (1.0): Perfect correlation (diagonal)</a:t>
            </a:r>
          </a:p>
          <a:p>
            <a:r>
              <a:rPr lang="en-IN" dirty="0"/>
              <a:t>Light blue zones (0.0–0.05): Weak correlations (temporal, category)</a:t>
            </a:r>
          </a:p>
          <a:p>
            <a:r>
              <a:rPr lang="en-IN" dirty="0"/>
              <a:t>Navy zones (−0.47): Inverse correlations (month ↔ day)</a:t>
            </a:r>
          </a:p>
          <a:p>
            <a:r>
              <a:rPr lang="en-IN" dirty="0"/>
              <a:t>Interpretation: Complex, non-linear relationships present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6169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334B19-8D4C-4FF9-3553-9BE9FEBF1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7423AE0-3721-489A-1C4C-7DF5F2311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569464"/>
            <a:ext cx="2898743" cy="1179576"/>
          </a:xfrm>
        </p:spPr>
        <p:txBody>
          <a:bodyPr>
            <a:normAutofit/>
          </a:bodyPr>
          <a:lstStyle/>
          <a:p>
            <a:r>
              <a:rPr lang="en-IN" dirty="0"/>
              <a:t>MODEL USED &amp; RESULTS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2CE197-7256-D990-9B40-E6C815AF04D4}"/>
              </a:ext>
            </a:extLst>
          </p:cNvPr>
          <p:cNvSpPr txBox="1"/>
          <p:nvPr/>
        </p:nvSpPr>
        <p:spPr>
          <a:xfrm>
            <a:off x="3761294" y="886718"/>
            <a:ext cx="7211505" cy="2862322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r>
              <a:rPr lang="en-US" b="1" dirty="0"/>
              <a:t>Problem Type</a:t>
            </a:r>
            <a:endParaRPr lang="en-US" dirty="0"/>
          </a:p>
          <a:p>
            <a:r>
              <a:rPr lang="en-US" dirty="0"/>
              <a:t>Supervised Regression</a:t>
            </a:r>
          </a:p>
          <a:p>
            <a:r>
              <a:rPr lang="en-US" dirty="0"/>
              <a:t>Features: Temporal + Category + Growth</a:t>
            </a:r>
          </a:p>
          <a:p>
            <a:r>
              <a:rPr lang="en-US" dirty="0"/>
              <a:t>Chronological Train/Test Split (80/20)</a:t>
            </a:r>
          </a:p>
          <a:p>
            <a:endParaRPr lang="en-IN" dirty="0"/>
          </a:p>
          <a:p>
            <a:r>
              <a:rPr lang="en-IN" b="1" dirty="0"/>
              <a:t>Models Compared</a:t>
            </a:r>
            <a:endParaRPr lang="en-IN" dirty="0"/>
          </a:p>
          <a:p>
            <a:r>
              <a:rPr lang="en-IN" dirty="0"/>
              <a:t>Linear Regression (Baseline)</a:t>
            </a:r>
          </a:p>
          <a:p>
            <a:r>
              <a:rPr lang="en-IN" dirty="0"/>
              <a:t>SVR (RBF Kernel)</a:t>
            </a:r>
          </a:p>
          <a:p>
            <a:r>
              <a:rPr lang="en-IN" dirty="0"/>
              <a:t>Decision Tree</a:t>
            </a:r>
          </a:p>
          <a:p>
            <a:r>
              <a:rPr lang="en-IN" b="1" dirty="0"/>
              <a:t>Random Forest 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295C64-D2F3-3F39-9C37-178B75F19D96}"/>
              </a:ext>
            </a:extLst>
          </p:cNvPr>
          <p:cNvSpPr txBox="1"/>
          <p:nvPr/>
        </p:nvSpPr>
        <p:spPr>
          <a:xfrm>
            <a:off x="3761294" y="4044099"/>
            <a:ext cx="780803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b="1" dirty="0"/>
              <a:t>Performance Summary</a:t>
            </a:r>
            <a:endParaRPr lang="en-US" dirty="0"/>
          </a:p>
          <a:p>
            <a:pPr algn="just"/>
            <a:r>
              <a:rPr lang="en-US" b="1" dirty="0"/>
              <a:t>Random Forest selected</a:t>
            </a:r>
            <a:endParaRPr lang="en-US" dirty="0"/>
          </a:p>
          <a:p>
            <a:pPr algn="just"/>
            <a:r>
              <a:rPr lang="en-US" dirty="0"/>
              <a:t>Lowest RMSE: </a:t>
            </a:r>
            <a:r>
              <a:rPr lang="en-US" b="1" dirty="0"/>
              <a:t>2666.74</a:t>
            </a:r>
            <a:endParaRPr lang="en-US" dirty="0"/>
          </a:p>
          <a:p>
            <a:pPr algn="just"/>
            <a:r>
              <a:rPr lang="en-US" dirty="0"/>
              <a:t>Strong generalization on unseen data</a:t>
            </a:r>
          </a:p>
          <a:p>
            <a:pPr algn="just"/>
            <a:r>
              <a:rPr lang="en-US" dirty="0"/>
              <a:t>Captures non-linear feature interactions</a:t>
            </a:r>
          </a:p>
          <a:p>
            <a:endParaRPr lang="en-IN" dirty="0"/>
          </a:p>
          <a:p>
            <a:pPr algn="just"/>
            <a:r>
              <a:rPr lang="en-US" dirty="0"/>
              <a:t>Using </a:t>
            </a:r>
            <a:r>
              <a:rPr lang="en-US" dirty="0" err="1"/>
              <a:t>Joblib</a:t>
            </a:r>
            <a:r>
              <a:rPr lang="en-US" dirty="0"/>
              <a:t> serialization for deployment: </a:t>
            </a:r>
            <a:r>
              <a:rPr lang="en-IN" dirty="0" err="1"/>
              <a:t>a.pkl</a:t>
            </a:r>
            <a:r>
              <a:rPr lang="en-IN" dirty="0"/>
              <a:t>, </a:t>
            </a:r>
            <a:r>
              <a:rPr lang="en-IN" dirty="0" err="1"/>
              <a:t>category_encoder.pkl</a:t>
            </a:r>
            <a:r>
              <a:rPr lang="en-IN" dirty="0"/>
              <a:t>, </a:t>
            </a:r>
            <a:r>
              <a:rPr lang="en-IN" dirty="0" err="1"/>
              <a:t>b.pkl</a:t>
            </a:r>
            <a:r>
              <a:rPr lang="en-IN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03784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{027542BA-4301-44FB-AFE8-4DBC0D842819}tf78479028_win32</Template>
  <TotalTime>260</TotalTime>
  <Words>762</Words>
  <Application>Microsoft Office PowerPoint</Application>
  <PresentationFormat>Widescreen</PresentationFormat>
  <Paragraphs>141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Arial Rounded MT Bold</vt:lpstr>
      <vt:lpstr>Baskerville Old Face</vt:lpstr>
      <vt:lpstr>Calibri</vt:lpstr>
      <vt:lpstr>Segoe UI</vt:lpstr>
      <vt:lpstr>Segoe UI Light</vt:lpstr>
      <vt:lpstr>Segoe UI Semibold</vt:lpstr>
      <vt:lpstr>Balancing Act</vt:lpstr>
      <vt:lpstr>Wellspring</vt:lpstr>
      <vt:lpstr>Star of the show</vt:lpstr>
      <vt:lpstr>Amusements</vt:lpstr>
      <vt:lpstr>Google Search Trends Analysis &amp; Prediction  using ML</vt:lpstr>
      <vt:lpstr>Introduction</vt:lpstr>
      <vt:lpstr>PowerPoint Presentation</vt:lpstr>
      <vt:lpstr>Problem Statement</vt:lpstr>
      <vt:lpstr>OBJECTIVES</vt:lpstr>
      <vt:lpstr>Exploratory Data Analysis (EDA)</vt:lpstr>
      <vt:lpstr>charts</vt:lpstr>
      <vt:lpstr>charts</vt:lpstr>
      <vt:lpstr>MODEL USED &amp; RESULTS</vt:lpstr>
      <vt:lpstr>Why Random Forest</vt:lpstr>
      <vt:lpstr>DASHBOARD INSIGHTS </vt:lpstr>
      <vt:lpstr>CONCLUSION 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Milind M</dc:creator>
  <cp:lastModifiedBy>Milind M</cp:lastModifiedBy>
  <cp:revision>3</cp:revision>
  <dcterms:created xsi:type="dcterms:W3CDTF">2025-12-16T17:07:33Z</dcterms:created>
  <dcterms:modified xsi:type="dcterms:W3CDTF">2026-02-06T06:43:29Z</dcterms:modified>
</cp:coreProperties>
</file>